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8" r:id="rId2"/>
    <p:sldId id="260" r:id="rId3"/>
    <p:sldId id="271" r:id="rId4"/>
    <p:sldId id="273" r:id="rId5"/>
    <p:sldId id="259" r:id="rId6"/>
    <p:sldId id="257" r:id="rId7"/>
    <p:sldId id="261" r:id="rId8"/>
    <p:sldId id="272" r:id="rId9"/>
    <p:sldId id="265" r:id="rId10"/>
    <p:sldId id="27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47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63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38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3646" t="3889" r="23646" b="3889"/>
          <a:stretch/>
        </p:blipFill>
        <p:spPr>
          <a:xfrm>
            <a:off x="3096985" y="580871"/>
            <a:ext cx="5867400" cy="577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33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3000"/>
                    </a14:imgEffect>
                    <a14:imgEffect>
                      <a14:saturation sat="93000"/>
                    </a14:imgEffect>
                    <a14:imgEffect>
                      <a14:brightnessContrast bright="2000" contrast="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3022600" y="0"/>
            <a:ext cx="6146800" cy="209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77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972" y="0"/>
            <a:ext cx="6299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142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972" y="0"/>
            <a:ext cx="6299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4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/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模板下载：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www.1ppt.com/moban/     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行业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模板：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www.1ppt.com/hangye/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节日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模板：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www.1ppt.com/jieri/           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素材下载：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www.1ppt.com/sucai/</a:t>
            </a:r>
          </a:p>
          <a:p>
            <a:pPr latinLnBrk="0"/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背景图片：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www.1ppt.com/beijing/      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图表下载：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www.1ppt.com/tubiao/     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优秀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www.1ppt.com/xiazai/        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教程： 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www.1ppt.com/powerpoint/      </a:t>
            </a:r>
          </a:p>
          <a:p>
            <a:pPr latinLnBrk="0"/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Word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教程： 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www.1ppt.com/word/              Excel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教程：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www.1ppt.com/excel/ 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资料下载：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www.1ppt.com/ziliao/                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课件下载：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www.1ppt.com/kejian/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范文下载：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www.1ppt.com/fanwen/             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试卷下载：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www.1ppt.com/shiti/ 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教案下载：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www.1ppt.com/jiaoan/       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字体下载：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www.1ppt.com/ziti/</a:t>
            </a:r>
          </a:p>
          <a:p>
            <a:pPr latinLnBrk="0"/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 </a:t>
            </a:r>
            <a:endParaRPr lang="zh-CN" altLang="en-US" sz="100" dirty="0">
              <a:solidFill>
                <a:srgbClr val="0B1123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1333500"/>
            <a:ext cx="12192000" cy="5524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/>
        </p:nvSpPr>
        <p:spPr>
          <a:xfrm>
            <a:off x="0" y="963669"/>
            <a:ext cx="12192000" cy="366949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37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4822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21000"/>
                    </a14:imgEffect>
                    <a14:imgEffect>
                      <a14:brightnessContrast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4271" t="5185" r="24271" b="5185"/>
          <a:stretch/>
        </p:blipFill>
        <p:spPr>
          <a:xfrm>
            <a:off x="3352800" y="741331"/>
            <a:ext cx="5486400" cy="537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91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4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14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328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</p:sldLayoutIdLst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08AF0E9-B087-C747-F990-479A3F991F88}"/>
              </a:ext>
            </a:extLst>
          </p:cNvPr>
          <p:cNvSpPr/>
          <p:nvPr/>
        </p:nvSpPr>
        <p:spPr>
          <a:xfrm>
            <a:off x="1410024" y="364349"/>
            <a:ext cx="9649040" cy="974724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35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0B18BA-ABF6-8729-4EA3-2B46572B3EF1}"/>
              </a:ext>
            </a:extLst>
          </p:cNvPr>
          <p:cNvSpPr txBox="1"/>
          <p:nvPr/>
        </p:nvSpPr>
        <p:spPr>
          <a:xfrm>
            <a:off x="1573926" y="515782"/>
            <a:ext cx="9208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  <a:latin typeface="Open Sans" panose="020B0606030504020204" pitchFamily="34" charset="0"/>
              </a:rPr>
              <a:t>FOOD DELIVERY WEBPAGE</a:t>
            </a:r>
            <a:endParaRPr lang="en-IN" sz="3600" dirty="0">
              <a:solidFill>
                <a:schemeClr val="bg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5BB919A-3592-C47A-0A31-EA17542065F8}"/>
              </a:ext>
            </a:extLst>
          </p:cNvPr>
          <p:cNvGrpSpPr/>
          <p:nvPr/>
        </p:nvGrpSpPr>
        <p:grpSpPr>
          <a:xfrm>
            <a:off x="918317" y="3198167"/>
            <a:ext cx="5899895" cy="461665"/>
            <a:chOff x="1168483" y="3013116"/>
            <a:chExt cx="5899895" cy="46166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D5AC782-3A82-0B23-F158-50DE4F767189}"/>
                </a:ext>
              </a:extLst>
            </p:cNvPr>
            <p:cNvSpPr txBox="1"/>
            <p:nvPr/>
          </p:nvSpPr>
          <p:spPr>
            <a:xfrm>
              <a:off x="1168483" y="3013116"/>
              <a:ext cx="2949948" cy="46166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chemeClr val="bg1"/>
                  </a:solidFill>
                </a:rPr>
                <a:t>PROJECT MENTOR   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EF7B1C0-C4C3-4A40-7E8E-0EF51140A7CC}"/>
                </a:ext>
              </a:extLst>
            </p:cNvPr>
            <p:cNvSpPr txBox="1"/>
            <p:nvPr/>
          </p:nvSpPr>
          <p:spPr>
            <a:xfrm>
              <a:off x="4118431" y="3013116"/>
              <a:ext cx="2949947" cy="4616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b="1" dirty="0" smtClean="0"/>
                <a:t>REEMA PHALKE   </a:t>
              </a:r>
              <a:endParaRPr lang="en-US" sz="2400" b="1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5A1D52F-43C4-A75D-7705-18C61160D4AC}"/>
              </a:ext>
            </a:extLst>
          </p:cNvPr>
          <p:cNvSpPr txBox="1"/>
          <p:nvPr/>
        </p:nvSpPr>
        <p:spPr>
          <a:xfrm>
            <a:off x="1168483" y="3974962"/>
            <a:ext cx="538759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                TEAM MEMBERS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ADITYA CHAVHAN		(SE-B-25)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PRIANSHU KHALDE		(SE-B-23)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VIKAS TARANGE		(SE-B-27)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TEJASKUMAR CHOPADE	(SE-B-09</a:t>
            </a:r>
            <a:r>
              <a:rPr lang="en-US" sz="2000" dirty="0" smtClean="0">
                <a:solidFill>
                  <a:schemeClr val="bg1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SANKET DUBAL		(SE-B-08)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DD8829-73B3-7A43-D452-8AD21301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0212" y="2647906"/>
            <a:ext cx="3361159" cy="325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6791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Click="0" advTm="1000">
        <p15:prstTrans prst="curtains"/>
      </p:transition>
    </mc:Choice>
    <mc:Fallback xmlns="">
      <p:transition spd="slow" advClick="0" advTm="1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DB4E811-69E0-9E6B-E303-6377923AB33A}"/>
              </a:ext>
            </a:extLst>
          </p:cNvPr>
          <p:cNvSpPr/>
          <p:nvPr/>
        </p:nvSpPr>
        <p:spPr>
          <a:xfrm>
            <a:off x="2551718" y="2941638"/>
            <a:ext cx="6935182" cy="974724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35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</a:rPr>
              <a:t>THANK YOU </a:t>
            </a:r>
            <a:endParaRPr lang="ko-KR" altLang="en-US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1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1000">
        <p14:vortex dir="r"/>
      </p:transition>
    </mc:Choice>
    <mc:Fallback xmlns="">
      <p:transition spd="slow" advClick="0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4C611D8-F92E-C82D-108E-9674CD27F4AD}"/>
              </a:ext>
            </a:extLst>
          </p:cNvPr>
          <p:cNvGrpSpPr/>
          <p:nvPr/>
        </p:nvGrpSpPr>
        <p:grpSpPr>
          <a:xfrm>
            <a:off x="1134014" y="462355"/>
            <a:ext cx="9881118" cy="5298614"/>
            <a:chOff x="435275" y="2076645"/>
            <a:chExt cx="9881118" cy="529861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36353A5-0916-A480-E5D1-7CAB4309D512}"/>
                </a:ext>
              </a:extLst>
            </p:cNvPr>
            <p:cNvSpPr/>
            <p:nvPr/>
          </p:nvSpPr>
          <p:spPr>
            <a:xfrm>
              <a:off x="1715434" y="2076645"/>
              <a:ext cx="7513598" cy="985404"/>
            </a:xfrm>
            <a:prstGeom prst="rect">
              <a:avLst/>
            </a:prstGeom>
            <a:gradFill flip="none" rotWithShape="1">
              <a:gsLst>
                <a:gs pos="0">
                  <a:srgbClr val="7B5A85">
                    <a:alpha val="35000"/>
                  </a:srgbClr>
                </a:gs>
                <a:gs pos="100000">
                  <a:srgbClr val="C35954"/>
                </a:gs>
              </a:gsLst>
              <a:lin ang="0" scaled="1"/>
              <a:tileRect/>
            </a:gradFill>
            <a:ln>
              <a:noFill/>
            </a:ln>
            <a:effectLst>
              <a:outerShdw blurRad="88900" dist="88900" dir="5400000" sx="99000" sy="99000" algn="t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89F6FC3-F09F-E792-6A28-8105AAC3F1B8}"/>
                </a:ext>
              </a:extLst>
            </p:cNvPr>
            <p:cNvSpPr txBox="1"/>
            <p:nvPr/>
          </p:nvSpPr>
          <p:spPr>
            <a:xfrm>
              <a:off x="435275" y="2112280"/>
              <a:ext cx="9881118" cy="52629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b="1" i="0" dirty="0" smtClean="0">
                  <a:solidFill>
                    <a:schemeClr val="bg1"/>
                  </a:solidFill>
                  <a:effectLst/>
                  <a:latin typeface="Open Sans" panose="020B0606030504020204" pitchFamily="34" charset="0"/>
                </a:rPr>
                <a:t>        GOAL </a:t>
              </a:r>
              <a:r>
                <a:rPr lang="en-US" sz="4800" b="1" i="0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</a:rPr>
                <a:t>OF THE PROJECT </a:t>
              </a:r>
            </a:p>
            <a:p>
              <a:endParaRPr lang="en-US" sz="4800" b="1" dirty="0">
                <a:solidFill>
                  <a:srgbClr val="444444"/>
                </a:solidFill>
                <a:latin typeface="Open Sans" panose="020B0606030504020204" pitchFamily="34" charset="0"/>
              </a:endParaRPr>
            </a:p>
            <a:p>
              <a:endParaRPr lang="en-US" sz="4800" b="1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endParaRPr>
            </a:p>
            <a:p>
              <a:endParaRPr lang="en-US" sz="4800" b="1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endParaRPr>
            </a:p>
            <a:p>
              <a:endParaRPr lang="en-US" sz="4800" b="1" dirty="0">
                <a:solidFill>
                  <a:srgbClr val="444444"/>
                </a:solidFill>
                <a:latin typeface="Open Sans" panose="020B0606030504020204" pitchFamily="34" charset="0"/>
              </a:endParaRPr>
            </a:p>
            <a:p>
              <a:endParaRPr lang="en-US" sz="4800" b="1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endParaRPr>
            </a:p>
            <a:p>
              <a:endParaRPr lang="en-US" sz="4800" b="1" dirty="0">
                <a:solidFill>
                  <a:srgbClr val="444444"/>
                </a:solidFill>
                <a:latin typeface="Open Sans" panose="020B06060305040202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62531DA-8F98-0513-74B9-207B596DFE96}"/>
              </a:ext>
            </a:extLst>
          </p:cNvPr>
          <p:cNvSpPr txBox="1"/>
          <p:nvPr/>
        </p:nvSpPr>
        <p:spPr>
          <a:xfrm>
            <a:off x="1762257" y="3129479"/>
            <a:ext cx="88174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i="0" dirty="0" smtClean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To  easily order food from home online within a few clicks 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2389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BC9B876-6748-5732-F36F-F3834D823509}"/>
              </a:ext>
            </a:extLst>
          </p:cNvPr>
          <p:cNvGrpSpPr/>
          <p:nvPr/>
        </p:nvGrpSpPr>
        <p:grpSpPr>
          <a:xfrm>
            <a:off x="3057479" y="434126"/>
            <a:ext cx="7727628" cy="974724"/>
            <a:chOff x="4688961" y="174648"/>
            <a:chExt cx="7727628" cy="97472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78EE65F-38F3-05A3-913B-5873C1BBFCFE}"/>
                </a:ext>
              </a:extLst>
            </p:cNvPr>
            <p:cNvSpPr/>
            <p:nvPr/>
          </p:nvSpPr>
          <p:spPr>
            <a:xfrm>
              <a:off x="4688961" y="174648"/>
              <a:ext cx="5737038" cy="974724"/>
            </a:xfrm>
            <a:prstGeom prst="rect">
              <a:avLst/>
            </a:prstGeom>
            <a:gradFill flip="none" rotWithShape="1">
              <a:gsLst>
                <a:gs pos="0">
                  <a:srgbClr val="7B5A85">
                    <a:alpha val="35000"/>
                  </a:srgbClr>
                </a:gs>
                <a:gs pos="100000">
                  <a:srgbClr val="C35954"/>
                </a:gs>
              </a:gsLst>
              <a:lin ang="0" scaled="1"/>
              <a:tileRect/>
            </a:gradFill>
            <a:ln>
              <a:noFill/>
            </a:ln>
            <a:effectLst>
              <a:outerShdw blurRad="88900" dist="88900" dir="5400000" sx="99000" sy="99000" algn="t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88C7861-81E5-80B3-AF82-4981D8B57130}"/>
                </a:ext>
              </a:extLst>
            </p:cNvPr>
            <p:cNvSpPr txBox="1"/>
            <p:nvPr/>
          </p:nvSpPr>
          <p:spPr>
            <a:xfrm>
              <a:off x="5101389" y="200746"/>
              <a:ext cx="7315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  <a:latin typeface="Open Sans" panose="020B0606030504020204"/>
                </a:rPr>
                <a:t>INTRODUCTION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A34DCA2-EC99-BA00-3EC8-2A3CCB8DB17B}"/>
              </a:ext>
            </a:extLst>
          </p:cNvPr>
          <p:cNvSpPr txBox="1"/>
          <p:nvPr/>
        </p:nvSpPr>
        <p:spPr>
          <a:xfrm>
            <a:off x="3161988" y="2352939"/>
            <a:ext cx="878617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This system deals with ordering, processing and delivering food products.</a:t>
            </a:r>
            <a:endParaRPr lang="en-US" sz="2400" dirty="0">
              <a:solidFill>
                <a:schemeClr val="bg1"/>
              </a:solidFill>
            </a:endParaRPr>
          </a:p>
          <a:p>
            <a:pPr algn="just"/>
            <a:endParaRPr lang="en-US" sz="2400" dirty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Ordering is done by a valid customer with   appropriate   identity.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The administration receives order, acknowledges th</a:t>
            </a:r>
            <a:r>
              <a:rPr lang="en-US" sz="2400" dirty="0" smtClean="0">
                <a:solidFill>
                  <a:schemeClr val="bg1"/>
                </a:solidFill>
              </a:rPr>
              <a:t>e       customer, process them and assure correct delivery.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70" y="2085488"/>
            <a:ext cx="2695961" cy="371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457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5C7EF4-D399-B0FA-0DD0-6DCED9E36090}"/>
              </a:ext>
            </a:extLst>
          </p:cNvPr>
          <p:cNvSpPr/>
          <p:nvPr/>
        </p:nvSpPr>
        <p:spPr>
          <a:xfrm>
            <a:off x="1103919" y="262705"/>
            <a:ext cx="10339144" cy="974724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35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 smtClean="0">
                <a:latin typeface="Open Sans" panose="020B0606030504020204"/>
              </a:rPr>
              <a:t>MARKET SITUATION ANALYSIS</a:t>
            </a:r>
            <a:endParaRPr lang="ko-KR" altLang="en-US" sz="4800" dirty="0">
              <a:latin typeface="Open Sans" panose="020B060603050402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5D786A-E874-7DE2-0949-1D8C6D771A68}"/>
              </a:ext>
            </a:extLst>
          </p:cNvPr>
          <p:cNvSpPr txBox="1"/>
          <p:nvPr/>
        </p:nvSpPr>
        <p:spPr>
          <a:xfrm>
            <a:off x="4058193" y="2114550"/>
            <a:ext cx="778546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About 20,000 orders are delivered a day.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Number of orders is increasing 10 times every year.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Minimum delivery charge is Rs.50/-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The sector has already created over 10,000 jobs.</a:t>
            </a:r>
          </a:p>
          <a:p>
            <a:pPr algn="just"/>
            <a:endParaRPr lang="en-US" sz="2400" dirty="0" smtClean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algn="just"/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48" y="2158416"/>
            <a:ext cx="2775966" cy="1848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525" y="4846319"/>
            <a:ext cx="2638697" cy="18565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8702" y="4968240"/>
            <a:ext cx="2873792" cy="16127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728" y="5033110"/>
            <a:ext cx="3081254" cy="154784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48" y="4265858"/>
            <a:ext cx="14859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0516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D59684D-009F-FC1F-FDB7-7987EEDB618E}"/>
              </a:ext>
            </a:extLst>
          </p:cNvPr>
          <p:cNvGrpSpPr/>
          <p:nvPr/>
        </p:nvGrpSpPr>
        <p:grpSpPr>
          <a:xfrm>
            <a:off x="399508" y="379637"/>
            <a:ext cx="10611251" cy="1938992"/>
            <a:chOff x="773730" y="-223988"/>
            <a:chExt cx="10611251" cy="193899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42199B8-131B-41A7-D193-4EE8527EF866}"/>
                </a:ext>
              </a:extLst>
            </p:cNvPr>
            <p:cNvSpPr/>
            <p:nvPr/>
          </p:nvSpPr>
          <p:spPr>
            <a:xfrm>
              <a:off x="3166972" y="-223988"/>
              <a:ext cx="5824768" cy="802556"/>
            </a:xfrm>
            <a:prstGeom prst="rect">
              <a:avLst/>
            </a:prstGeom>
            <a:gradFill flip="none" rotWithShape="1">
              <a:gsLst>
                <a:gs pos="0">
                  <a:srgbClr val="7B5A85">
                    <a:alpha val="35000"/>
                  </a:srgbClr>
                </a:gs>
                <a:gs pos="100000">
                  <a:srgbClr val="C35954"/>
                </a:gs>
              </a:gsLst>
              <a:lin ang="0" scaled="1"/>
              <a:tileRect/>
            </a:gradFill>
            <a:ln>
              <a:noFill/>
            </a:ln>
            <a:effectLst>
              <a:outerShdw blurRad="88900" dist="88900" dir="5400000" sx="99000" sy="99000" algn="t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7365962-D803-7229-30D6-36332834598A}"/>
                </a:ext>
              </a:extLst>
            </p:cNvPr>
            <p:cNvSpPr txBox="1"/>
            <p:nvPr/>
          </p:nvSpPr>
          <p:spPr>
            <a:xfrm>
              <a:off x="773730" y="-223988"/>
              <a:ext cx="10611251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0" i="0" dirty="0" smtClean="0">
                  <a:solidFill>
                    <a:srgbClr val="444444"/>
                  </a:solidFill>
                  <a:effectLst/>
                  <a:latin typeface="Open Sans" panose="020B0606030504020204" pitchFamily="34" charset="0"/>
                </a:rPr>
                <a:t> </a:t>
              </a:r>
              <a:r>
                <a:rPr lang="en-US" sz="4800" b="1" i="0" dirty="0" smtClean="0">
                  <a:solidFill>
                    <a:schemeClr val="bg1"/>
                  </a:solidFill>
                  <a:effectLst/>
                  <a:latin typeface="Open Sans" panose="020B0606030504020204" pitchFamily="34" charset="0"/>
                </a:rPr>
                <a:t>EMPLOYMENT</a:t>
              </a:r>
              <a:endParaRPr lang="en-US" sz="4400" b="1" dirty="0" smtClean="0">
                <a:solidFill>
                  <a:schemeClr val="bg1"/>
                </a:solidFill>
                <a:latin typeface="Open Sans" panose="020B0606030504020204" pitchFamily="34" charset="0"/>
              </a:endParaRPr>
            </a:p>
            <a:p>
              <a:pPr algn="ctr"/>
              <a:endParaRPr lang="en-US" sz="3600" b="1" i="0" dirty="0" smtClean="0">
                <a:effectLst/>
                <a:latin typeface="Open Sans" panose="020B0606030504020204" pitchFamily="34" charset="0"/>
              </a:endParaRPr>
            </a:p>
            <a:p>
              <a:pPr algn="ctr"/>
              <a:endParaRPr lang="en-US" sz="3600" b="1" dirty="0">
                <a:latin typeface="Open Sans" panose="020B0606030504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86C68B9-7855-E021-C8A6-B7E4E1E4DAA4}"/>
              </a:ext>
            </a:extLst>
          </p:cNvPr>
          <p:cNvSpPr txBox="1"/>
          <p:nvPr/>
        </p:nvSpPr>
        <p:spPr>
          <a:xfrm>
            <a:off x="399508" y="1880756"/>
            <a:ext cx="11627028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 smtClean="0">
                <a:solidFill>
                  <a:schemeClr val="bg1"/>
                </a:solidFill>
                <a:effectLst/>
              </a:rPr>
              <a:t>Online food delivery network already created 10,000 jobs</a:t>
            </a:r>
            <a:r>
              <a:rPr lang="en-US" sz="3200" i="0" dirty="0" smtClean="0">
                <a:solidFill>
                  <a:schemeClr val="bg1"/>
                </a:solidFill>
                <a:effectLst/>
              </a:rPr>
              <a:t> </a:t>
            </a:r>
            <a:r>
              <a:rPr lang="en-US" sz="2400" i="0" dirty="0" smtClean="0">
                <a:solidFill>
                  <a:schemeClr val="bg1"/>
                </a:solidFill>
                <a:effectLst/>
              </a:rPr>
              <a:t>in India. </a:t>
            </a:r>
            <a:endParaRPr lang="en-US" sz="3200" i="0" dirty="0" smtClean="0">
              <a:solidFill>
                <a:schemeClr val="bg1"/>
              </a:solidFill>
              <a:effectLst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 smtClean="0">
                <a:solidFill>
                  <a:schemeClr val="bg1"/>
                </a:solidFill>
                <a:effectLst/>
              </a:rPr>
              <a:t>Most of the riders are students who are doing it part time.</a:t>
            </a:r>
            <a:endParaRPr lang="en-US" sz="2400" dirty="0" smtClean="0">
              <a:solidFill>
                <a:schemeClr val="bg1"/>
              </a:solidFill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0" dirty="0" smtClean="0">
                <a:solidFill>
                  <a:schemeClr val="bg1"/>
                </a:solidFill>
                <a:effectLst/>
              </a:rPr>
              <a:t>Vendors are making food profit and they are also hiring more employees so  that they make fast food delivery.  </a:t>
            </a:r>
            <a:endParaRPr lang="en-IN" sz="2400" dirty="0" smtClean="0">
              <a:solidFill>
                <a:schemeClr val="bg1"/>
              </a:solidFill>
            </a:endParaRPr>
          </a:p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571" y="4415245"/>
            <a:ext cx="7184571" cy="235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0993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B2632DC-35C6-4AF4-79D4-908EDB1A4CE3}"/>
              </a:ext>
            </a:extLst>
          </p:cNvPr>
          <p:cNvGrpSpPr/>
          <p:nvPr/>
        </p:nvGrpSpPr>
        <p:grpSpPr>
          <a:xfrm>
            <a:off x="1506583" y="401381"/>
            <a:ext cx="10006148" cy="974724"/>
            <a:chOff x="2551376" y="-1390399"/>
            <a:chExt cx="10455735" cy="97472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14F27DC-5B3A-F6C7-407D-54F09B3A7C0D}"/>
                </a:ext>
              </a:extLst>
            </p:cNvPr>
            <p:cNvSpPr/>
            <p:nvPr/>
          </p:nvSpPr>
          <p:spPr>
            <a:xfrm>
              <a:off x="2551376" y="-1390399"/>
              <a:ext cx="10455735" cy="974724"/>
            </a:xfrm>
            <a:prstGeom prst="rect">
              <a:avLst/>
            </a:prstGeom>
            <a:gradFill flip="none" rotWithShape="1">
              <a:gsLst>
                <a:gs pos="0">
                  <a:srgbClr val="7B5A85">
                    <a:alpha val="35000"/>
                  </a:srgbClr>
                </a:gs>
                <a:gs pos="100000">
                  <a:srgbClr val="C35954"/>
                </a:gs>
              </a:gsLst>
              <a:lin ang="0" scaled="1"/>
              <a:tileRect/>
            </a:gradFill>
            <a:ln>
              <a:noFill/>
            </a:ln>
            <a:effectLst>
              <a:outerShdw blurRad="88900" dist="88900" dir="5400000" sx="99000" sy="99000" algn="t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BE96A9-C3CC-E64B-4EE8-23B48B0F905B}"/>
                </a:ext>
              </a:extLst>
            </p:cNvPr>
            <p:cNvSpPr txBox="1"/>
            <p:nvPr/>
          </p:nvSpPr>
          <p:spPr>
            <a:xfrm>
              <a:off x="2551376" y="-1318536"/>
              <a:ext cx="104557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smtClean="0">
                  <a:solidFill>
                    <a:schemeClr val="bg1"/>
                  </a:solidFill>
                  <a:latin typeface="Open Sans" panose="020B0606030504020204"/>
                </a:rPr>
                <a:t>ORDERING PROCESS</a:t>
              </a:r>
              <a:endParaRPr lang="en-US" sz="4800" b="1" dirty="0">
                <a:solidFill>
                  <a:schemeClr val="bg1"/>
                </a:solidFill>
                <a:latin typeface="Open Sans" panose="020B0606030504020204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" t="14487" r="433" b="-836"/>
          <a:stretch/>
        </p:blipFill>
        <p:spPr>
          <a:xfrm>
            <a:off x="1062446" y="1768471"/>
            <a:ext cx="10006148" cy="472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7276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0725F94-7BE2-A2C9-7425-0DFED0092177}"/>
              </a:ext>
            </a:extLst>
          </p:cNvPr>
          <p:cNvSpPr/>
          <p:nvPr/>
        </p:nvSpPr>
        <p:spPr>
          <a:xfrm>
            <a:off x="2935530" y="283461"/>
            <a:ext cx="6609064" cy="974724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35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BAFAAC-0D8A-37F9-469F-4DF068844096}"/>
              </a:ext>
            </a:extLst>
          </p:cNvPr>
          <p:cNvSpPr txBox="1"/>
          <p:nvPr/>
        </p:nvSpPr>
        <p:spPr>
          <a:xfrm>
            <a:off x="3013906" y="364028"/>
            <a:ext cx="66177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  <a:latin typeface="Open Sans" panose="020B0606030504020204" pitchFamily="34" charset="0"/>
              </a:rPr>
              <a:t>DELIVERY PROCESS</a:t>
            </a:r>
            <a:endParaRPr lang="en-IN" sz="3600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412" y="2210021"/>
            <a:ext cx="4164738" cy="2763101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563880" y="1550636"/>
            <a:ext cx="1802674" cy="923108"/>
          </a:xfrm>
          <a:prstGeom prst="roundRect">
            <a:avLst/>
          </a:prstGeom>
          <a:solidFill>
            <a:srgbClr val="E947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ounded Rectangle 6"/>
          <p:cNvSpPr/>
          <p:nvPr/>
        </p:nvSpPr>
        <p:spPr>
          <a:xfrm>
            <a:off x="2910841" y="3591572"/>
            <a:ext cx="1802674" cy="923108"/>
          </a:xfrm>
          <a:prstGeom prst="roundRect">
            <a:avLst/>
          </a:prstGeom>
          <a:solidFill>
            <a:srgbClr val="E947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Immediately    notifies           Restaurant</a:t>
            </a:r>
            <a:endParaRPr lang="en-IN" sz="1600" dirty="0"/>
          </a:p>
        </p:txBody>
      </p:sp>
      <p:sp>
        <p:nvSpPr>
          <p:cNvPr id="8" name="Rounded Rectangle 7"/>
          <p:cNvSpPr/>
          <p:nvPr/>
        </p:nvSpPr>
        <p:spPr>
          <a:xfrm>
            <a:off x="1763487" y="2571104"/>
            <a:ext cx="1802674" cy="923108"/>
          </a:xfrm>
          <a:prstGeom prst="roundRect">
            <a:avLst/>
          </a:prstGeom>
          <a:solidFill>
            <a:srgbClr val="E947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Receive order   details</a:t>
            </a:r>
            <a:endParaRPr lang="en-IN" sz="1600" dirty="0"/>
          </a:p>
        </p:txBody>
      </p:sp>
      <p:sp>
        <p:nvSpPr>
          <p:cNvPr id="9" name="Rounded Rectangle 8"/>
          <p:cNvSpPr/>
          <p:nvPr/>
        </p:nvSpPr>
        <p:spPr>
          <a:xfrm>
            <a:off x="4076352" y="4612040"/>
            <a:ext cx="1993521" cy="923108"/>
          </a:xfrm>
          <a:prstGeom prst="roundRect">
            <a:avLst/>
          </a:prstGeom>
          <a:solidFill>
            <a:srgbClr val="E947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Delivery </a:t>
            </a:r>
          </a:p>
          <a:p>
            <a:pPr algn="ctr"/>
            <a:r>
              <a:rPr lang="en-US" sz="1600" dirty="0" smtClean="0"/>
              <a:t>personnel </a:t>
            </a:r>
          </a:p>
          <a:p>
            <a:pPr algn="ctr"/>
            <a:r>
              <a:rPr lang="en-US" sz="1600" dirty="0" smtClean="0"/>
              <a:t>collects ordered   food</a:t>
            </a:r>
            <a:endParaRPr lang="en-IN" sz="1600" dirty="0"/>
          </a:p>
        </p:txBody>
      </p:sp>
      <p:sp>
        <p:nvSpPr>
          <p:cNvPr id="10" name="Rounded Rectangle 9"/>
          <p:cNvSpPr/>
          <p:nvPr/>
        </p:nvSpPr>
        <p:spPr>
          <a:xfrm>
            <a:off x="5281749" y="5632508"/>
            <a:ext cx="1802674" cy="923108"/>
          </a:xfrm>
          <a:prstGeom prst="roundRect">
            <a:avLst/>
          </a:prstGeom>
          <a:solidFill>
            <a:srgbClr val="E947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Delivery is      made and       payment is      collected</a:t>
            </a:r>
            <a:endParaRPr lang="en-IN" sz="1600" dirty="0"/>
          </a:p>
        </p:txBody>
      </p:sp>
      <p:sp>
        <p:nvSpPr>
          <p:cNvPr id="11" name="Bent-Up Arrow 10"/>
          <p:cNvSpPr/>
          <p:nvPr/>
        </p:nvSpPr>
        <p:spPr>
          <a:xfrm rot="5400000">
            <a:off x="1118482" y="2507498"/>
            <a:ext cx="632512" cy="657498"/>
          </a:xfrm>
          <a:prstGeom prst="bent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/>
          </a:p>
        </p:txBody>
      </p:sp>
      <p:sp>
        <p:nvSpPr>
          <p:cNvPr id="16" name="Bent-Up Arrow 15"/>
          <p:cNvSpPr/>
          <p:nvPr/>
        </p:nvSpPr>
        <p:spPr>
          <a:xfrm rot="5400000">
            <a:off x="4703826" y="5579037"/>
            <a:ext cx="587612" cy="568234"/>
          </a:xfrm>
          <a:prstGeom prst="bent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Bent-Up Arrow 16"/>
          <p:cNvSpPr/>
          <p:nvPr/>
        </p:nvSpPr>
        <p:spPr>
          <a:xfrm rot="5400000">
            <a:off x="3459493" y="4468946"/>
            <a:ext cx="571126" cy="662593"/>
          </a:xfrm>
          <a:prstGeom prst="bent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Bent-Up Arrow 17"/>
          <p:cNvSpPr/>
          <p:nvPr/>
        </p:nvSpPr>
        <p:spPr>
          <a:xfrm rot="5400000">
            <a:off x="2291911" y="3526351"/>
            <a:ext cx="599955" cy="637904"/>
          </a:xfrm>
          <a:prstGeom prst="bent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74" y="1680755"/>
            <a:ext cx="1635262" cy="61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8054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0F8BD4-D069-718B-DD5A-9B0048A987DF}"/>
              </a:ext>
            </a:extLst>
          </p:cNvPr>
          <p:cNvSpPr/>
          <p:nvPr/>
        </p:nvSpPr>
        <p:spPr>
          <a:xfrm>
            <a:off x="984069" y="245567"/>
            <a:ext cx="10668000" cy="867497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35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 smtClean="0">
                <a:latin typeface="Open Sans"/>
              </a:rPr>
              <a:t>SETBACKS AND CHALLENGES</a:t>
            </a:r>
            <a:endParaRPr lang="ko-KR" altLang="en-US" sz="4800" b="1" dirty="0">
              <a:latin typeface="Open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4941E1-DB98-F8B4-A0DC-60FDB2A1D29F}"/>
              </a:ext>
            </a:extLst>
          </p:cNvPr>
          <p:cNvSpPr txBox="1"/>
          <p:nvPr/>
        </p:nvSpPr>
        <p:spPr>
          <a:xfrm>
            <a:off x="357053" y="1620665"/>
            <a:ext cx="1155872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Lack of Infrastructure.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Well-funded competition logistics challenges.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Threat of New Entrants is medium to high.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Threat of substitutes moderate to high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Bargaining power of buyers is low to moderate.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Bargaining power of suppliers is medium to high.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Online Payment.</a:t>
            </a:r>
            <a:endParaRPr lang="en-US" sz="24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79539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DCF52E0-B355-2DCE-82F9-59192278D5E5}"/>
              </a:ext>
            </a:extLst>
          </p:cNvPr>
          <p:cNvGrpSpPr/>
          <p:nvPr/>
        </p:nvGrpSpPr>
        <p:grpSpPr>
          <a:xfrm>
            <a:off x="2490652" y="404239"/>
            <a:ext cx="7489376" cy="830997"/>
            <a:chOff x="1725283" y="1086466"/>
            <a:chExt cx="4011283" cy="83099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D5778E9-B4D9-8C53-8CB5-9A348DFE7E96}"/>
                </a:ext>
              </a:extLst>
            </p:cNvPr>
            <p:cNvSpPr/>
            <p:nvPr/>
          </p:nvSpPr>
          <p:spPr>
            <a:xfrm>
              <a:off x="1725283" y="1110948"/>
              <a:ext cx="4011283" cy="736713"/>
            </a:xfrm>
            <a:prstGeom prst="rect">
              <a:avLst/>
            </a:prstGeom>
            <a:gradFill flip="none" rotWithShape="1">
              <a:gsLst>
                <a:gs pos="0">
                  <a:srgbClr val="7B5A85">
                    <a:alpha val="35000"/>
                  </a:srgbClr>
                </a:gs>
                <a:gs pos="100000">
                  <a:srgbClr val="C35954"/>
                </a:gs>
              </a:gsLst>
              <a:lin ang="0" scaled="1"/>
              <a:tileRect/>
            </a:gradFill>
            <a:ln>
              <a:noFill/>
            </a:ln>
            <a:effectLst>
              <a:outerShdw blurRad="88900" dist="88900" dir="5400000" sx="99000" sy="99000" algn="t" rotWithShape="0">
                <a:prstClr val="black">
                  <a:alpha val="7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Open San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5286-4B00-B148-8D8B-28D44E24C8DD}"/>
                </a:ext>
              </a:extLst>
            </p:cNvPr>
            <p:cNvSpPr txBox="1"/>
            <p:nvPr/>
          </p:nvSpPr>
          <p:spPr>
            <a:xfrm>
              <a:off x="1800165" y="1086466"/>
              <a:ext cx="3889501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4800" b="1" dirty="0" smtClean="0">
                  <a:solidFill>
                    <a:schemeClr val="bg1"/>
                  </a:solidFill>
                  <a:latin typeface="Open Sans"/>
                </a:rPr>
                <a:t>TOOLS AND PLATFORM</a:t>
              </a:r>
              <a:endParaRPr lang="en-IN" sz="4800" b="1" dirty="0">
                <a:solidFill>
                  <a:schemeClr val="bg1"/>
                </a:solidFill>
                <a:latin typeface="Open Sans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43216" y="2177145"/>
            <a:ext cx="1142564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We have used HTML and CSS programming languages for making this online food delivery webpage of restaurant.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This system can be executed on any platform. It is a platform independent    system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6" name="AutoShape 4" descr="HTML - Wikipedia"/>
          <p:cNvSpPr>
            <a:spLocks noChangeAspect="1" noChangeArrowheads="1"/>
          </p:cNvSpPr>
          <p:nvPr/>
        </p:nvSpPr>
        <p:spPr bwMode="auto">
          <a:xfrm>
            <a:off x="155575" y="-822325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376" y="4059144"/>
            <a:ext cx="2134387" cy="243214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581" y="4203653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4178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8CACDF8B-0232-4804-985D-A7FD68F4F0D2}" vid="{59EAE612-9D05-47A8-8D0D-B5DB979B53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1558</TotalTime>
  <Words>259</Words>
  <Application>Microsoft Office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Malgun Gothic</vt:lpstr>
      <vt:lpstr>SimSun</vt:lpstr>
      <vt:lpstr>Arial</vt:lpstr>
      <vt:lpstr>Calibri</vt:lpstr>
      <vt:lpstr>Open Sans</vt:lpstr>
      <vt:lpstr>Theme1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Sanket</dc:creator>
  <cp:lastModifiedBy>Shree</cp:lastModifiedBy>
  <cp:revision>14</cp:revision>
  <dcterms:created xsi:type="dcterms:W3CDTF">2022-12-16T13:50:27Z</dcterms:created>
  <dcterms:modified xsi:type="dcterms:W3CDTF">2023-06-20T19:10:37Z</dcterms:modified>
</cp:coreProperties>
</file>

<file path=docProps/thumbnail.jpeg>
</file>